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handoutMasterIdLst>
    <p:handoutMasterId r:id="rId34"/>
  </p:handoutMasterIdLst>
  <p:sldIdLst>
    <p:sldId id="336" r:id="rId2"/>
    <p:sldId id="266" r:id="rId3"/>
    <p:sldId id="267" r:id="rId4"/>
    <p:sldId id="298" r:id="rId5"/>
    <p:sldId id="268" r:id="rId6"/>
    <p:sldId id="300" r:id="rId7"/>
    <p:sldId id="307" r:id="rId8"/>
    <p:sldId id="308" r:id="rId9"/>
    <p:sldId id="309" r:id="rId10"/>
    <p:sldId id="310" r:id="rId11"/>
    <p:sldId id="311" r:id="rId12"/>
    <p:sldId id="312" r:id="rId13"/>
    <p:sldId id="313" r:id="rId14"/>
    <p:sldId id="314" r:id="rId15"/>
    <p:sldId id="315" r:id="rId16"/>
    <p:sldId id="316" r:id="rId17"/>
    <p:sldId id="317" r:id="rId18"/>
    <p:sldId id="318" r:id="rId19"/>
    <p:sldId id="319" r:id="rId20"/>
    <p:sldId id="320" r:id="rId21"/>
    <p:sldId id="321" r:id="rId22"/>
    <p:sldId id="322" r:id="rId23"/>
    <p:sldId id="323" r:id="rId24"/>
    <p:sldId id="324" r:id="rId25"/>
    <p:sldId id="325" r:id="rId26"/>
    <p:sldId id="326" r:id="rId27"/>
    <p:sldId id="327" r:id="rId28"/>
    <p:sldId id="328" r:id="rId29"/>
    <p:sldId id="329" r:id="rId30"/>
    <p:sldId id="330" r:id="rId31"/>
    <p:sldId id="331" r:id="rId32"/>
    <p:sldId id="332" r:id="rId3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9999"/>
    <a:srgbClr val="FF0000"/>
    <a:srgbClr val="6600CC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2787"/>
    <p:restoredTop sz="90929"/>
  </p:normalViewPr>
  <p:slideViewPr>
    <p:cSldViewPr>
      <p:cViewPr varScale="1">
        <p:scale>
          <a:sx n="57" d="100"/>
          <a:sy n="57" d="100"/>
        </p:scale>
        <p:origin x="-10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92BAE77-EBD1-40B2-A3E6-224FB4CCFB1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858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886200"/>
            <a:ext cx="6400800" cy="1771650"/>
          </a:xfrm>
        </p:spPr>
        <p:txBody>
          <a:bodyPr/>
          <a:lstStyle>
            <a:lvl1pPr marL="0" indent="0">
              <a:buFont typeface="Monotype Sorts" pitchFamily="2" charset="2"/>
              <a:buNone/>
              <a:defRPr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11200" y="6229350"/>
            <a:ext cx="19304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49600" y="6229350"/>
            <a:ext cx="28448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604000" y="6229350"/>
            <a:ext cx="18288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fld id="{29BF234E-693C-40EB-B622-41961CBD71DC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3079" name="Picture 7" descr="paint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1828800"/>
            <a:ext cx="8229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4C2E30-2D97-4E7B-B8D6-4E9B410644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228600"/>
            <a:ext cx="2057400" cy="5829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228600"/>
            <a:ext cx="6019800" cy="5829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950F74-49FF-40D5-93CF-C49C89CD77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A74E24-2567-4E3F-B5F1-2FE14D4CE6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ED9CAD-5056-4B23-89E7-E0BD7E6039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85950"/>
            <a:ext cx="4013200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885950"/>
            <a:ext cx="4013200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790AA0-B50D-4E6A-ACA6-1AB51AA33E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F13AE3-99D3-46D0-8641-1315D77B44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C7612-6123-47D5-984E-F2685184F4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ABA8D2-77CA-425C-B553-2955EF673C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334F3-602F-4197-AD97-84BDCBAFBF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40EA87-83DA-4E72-BE77-0859C72228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85950"/>
            <a:ext cx="81788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18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2935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310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fld id="{66E115DB-2613-44FB-8AF1-D6DCB0F10C9A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2055" name="Picture 7" descr="paint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1314450"/>
            <a:ext cx="8229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z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y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x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6985000" cy="1143000"/>
          </a:xfrm>
        </p:spPr>
        <p:txBody>
          <a:bodyPr/>
          <a:lstStyle/>
          <a:p>
            <a:r>
              <a:rPr lang="en-US" altLang="en-US" b="1"/>
              <a:t>Myers </a:t>
            </a:r>
            <a:r>
              <a:rPr lang="en-US" altLang="en-US" b="1" i="1">
                <a:solidFill>
                  <a:srgbClr val="6600CC"/>
                </a:solidFill>
              </a:rPr>
              <a:t>PSYCHOLOGY</a:t>
            </a:r>
            <a:r>
              <a:rPr lang="en-US" altLang="en-US" sz="3600" i="1">
                <a:solidFill>
                  <a:srgbClr val="6600CC"/>
                </a:solidFill>
              </a:rPr>
              <a:t> </a:t>
            </a:r>
            <a:r>
              <a:rPr lang="en-US" altLang="en-US" sz="1600" i="1">
                <a:solidFill>
                  <a:srgbClr val="6600CC"/>
                </a:solidFill>
              </a:rPr>
              <a:t> </a:t>
            </a:r>
            <a:br>
              <a:rPr lang="en-US" altLang="en-US" sz="1600" i="1">
                <a:solidFill>
                  <a:srgbClr val="6600CC"/>
                </a:solidFill>
              </a:rPr>
            </a:br>
            <a:r>
              <a:rPr lang="en-US" altLang="en-US" sz="1600" i="1">
                <a:solidFill>
                  <a:srgbClr val="6600CC"/>
                </a:solidFill>
              </a:rPr>
              <a:t>		</a:t>
            </a:r>
            <a:r>
              <a:rPr lang="en-US" altLang="en-US" sz="2400" i="1">
                <a:solidFill>
                  <a:srgbClr val="6600CC"/>
                </a:solidFill>
              </a:rPr>
              <a:t>Seventh Edition in Modules</a:t>
            </a:r>
            <a:endParaRPr lang="en-US" altLang="en-US" sz="4800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752600"/>
            <a:ext cx="8178800" cy="4552950"/>
          </a:xfrm>
        </p:spPr>
        <p:txBody>
          <a:bodyPr/>
          <a:lstStyle/>
          <a:p>
            <a:pPr algn="ctr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4800" b="1"/>
              <a:t>Module 4</a:t>
            </a:r>
            <a:r>
              <a:rPr lang="en-US" altLang="en-US" sz="4800" b="1">
                <a:solidFill>
                  <a:srgbClr val="6600CC"/>
                </a:solidFill>
              </a:rPr>
              <a:t>  </a:t>
            </a:r>
          </a:p>
          <a:p>
            <a:pPr algn="ctr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5400" b="1">
                <a:solidFill>
                  <a:srgbClr val="6600CC"/>
                </a:solidFill>
              </a:rPr>
              <a:t>The Brain</a:t>
            </a:r>
          </a:p>
          <a:p>
            <a:pPr algn="ctr">
              <a:lnSpc>
                <a:spcPct val="90000"/>
              </a:lnSpc>
              <a:buFont typeface="Monotype Sorts" pitchFamily="2" charset="2"/>
              <a:buNone/>
            </a:pPr>
            <a:endParaRPr lang="en-US" altLang="en-US"/>
          </a:p>
          <a:p>
            <a:pPr algn="ctr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/>
              <a:t>James A. McCubbin, Ph.D.</a:t>
            </a:r>
          </a:p>
          <a:p>
            <a:pPr algn="ctr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/>
              <a:t>Clemson University</a:t>
            </a:r>
          </a:p>
          <a:p>
            <a:pPr algn="ctr">
              <a:lnSpc>
                <a:spcPct val="90000"/>
              </a:lnSpc>
              <a:buFont typeface="Monotype Sorts" pitchFamily="2" charset="2"/>
              <a:buNone/>
            </a:pPr>
            <a:endParaRPr lang="en-US" altLang="en-US"/>
          </a:p>
          <a:p>
            <a:pPr algn="ctr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/>
              <a:t>Worth Publishers</a:t>
            </a:r>
          </a:p>
        </p:txBody>
      </p:sp>
      <p:pic>
        <p:nvPicPr>
          <p:cNvPr id="107524" name="Picture 4" descr="myersinmodules7ecover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0" y="152400"/>
            <a:ext cx="1371600" cy="16113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6985000" cy="1143000"/>
          </a:xfrm>
        </p:spPr>
        <p:txBody>
          <a:bodyPr/>
          <a:lstStyle/>
          <a:p>
            <a:r>
              <a:rPr lang="en-US" altLang="en-US" sz="5400">
                <a:solidFill>
                  <a:srgbClr val="6600CC"/>
                </a:solidFill>
              </a:rPr>
              <a:t>The Brain</a:t>
            </a:r>
            <a:endParaRPr lang="en-US" altLang="en-US" sz="4400">
              <a:solidFill>
                <a:srgbClr val="6600CC"/>
              </a:solidFill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05400" y="2057400"/>
            <a:ext cx="4038600" cy="455295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kumimoji="0" lang="en-US" altLang="en-US">
                <a:solidFill>
                  <a:srgbClr val="6600CC"/>
                </a:solidFill>
              </a:rPr>
              <a:t>Cerebellum [sehr-uh-BELL-um]</a:t>
            </a:r>
            <a:r>
              <a:rPr kumimoji="0" lang="en-US" altLang="en-US"/>
              <a:t> 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kumimoji="0" lang="en-US" altLang="en-US"/>
              <a:t>the “little brain” attached to the rear of the brainstem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kumimoji="0" lang="en-US" altLang="en-US"/>
              <a:t>it helps coordinate voluntary movement and balance</a:t>
            </a:r>
            <a:endParaRPr kumimoji="0" lang="en-US" altLang="en-US" sz="3600"/>
          </a:p>
        </p:txBody>
      </p:sp>
      <p:pic>
        <p:nvPicPr>
          <p:cNvPr id="80901" name="Picture 5" descr="figure 02-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52600"/>
            <a:ext cx="5181600" cy="5105400"/>
          </a:xfrm>
          <a:prstGeom prst="rect">
            <a:avLst/>
          </a:prstGeom>
          <a:noFill/>
        </p:spPr>
      </p:pic>
      <p:pic>
        <p:nvPicPr>
          <p:cNvPr id="80902" name="Picture 6" descr="myersinmodules7ecover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152400"/>
            <a:ext cx="1371600" cy="16113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6985000" cy="1143000"/>
          </a:xfrm>
        </p:spPr>
        <p:txBody>
          <a:bodyPr/>
          <a:lstStyle/>
          <a:p>
            <a:r>
              <a:rPr lang="en-US" altLang="en-US" sz="5400">
                <a:solidFill>
                  <a:srgbClr val="6600CC"/>
                </a:solidFill>
              </a:rPr>
              <a:t>The Brain</a:t>
            </a:r>
            <a:endParaRPr lang="en-US" altLang="en-US">
              <a:solidFill>
                <a:srgbClr val="6600CC"/>
              </a:solidFill>
            </a:endParaRP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8305800" cy="487680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kumimoji="0" lang="en-US" altLang="en-US" sz="2800">
                <a:solidFill>
                  <a:srgbClr val="6600CC"/>
                </a:solidFill>
              </a:rPr>
              <a:t>Limbic System</a:t>
            </a:r>
          </a:p>
          <a:p>
            <a:pPr lvl="1">
              <a:buFont typeface="Wingdings" pitchFamily="2" charset="2"/>
              <a:buChar char="§"/>
            </a:pPr>
            <a:r>
              <a:rPr kumimoji="0" lang="en-US" altLang="en-US" sz="2400"/>
              <a:t>a doughnut-shaped system of neural structures at the border of the brainstem and cerebral hemispheres</a:t>
            </a:r>
          </a:p>
          <a:p>
            <a:pPr lvl="1">
              <a:buFont typeface="Wingdings" pitchFamily="2" charset="2"/>
              <a:buChar char="§"/>
            </a:pPr>
            <a:r>
              <a:rPr kumimoji="0" lang="en-US" altLang="en-US" sz="2400"/>
              <a:t>associated with emotions such as fear and aggression and drives such as those for food and sex  </a:t>
            </a:r>
          </a:p>
          <a:p>
            <a:pPr lvl="1">
              <a:buFont typeface="Wingdings" pitchFamily="2" charset="2"/>
              <a:buChar char="§"/>
            </a:pPr>
            <a:r>
              <a:rPr kumimoji="0" lang="en-US" altLang="en-US" sz="2400"/>
              <a:t>includes the hippocampus, amygdala, and hypothalamus.</a:t>
            </a:r>
          </a:p>
          <a:p>
            <a:pPr>
              <a:buFont typeface="Wingdings" pitchFamily="2" charset="2"/>
              <a:buChar char="§"/>
            </a:pPr>
            <a:r>
              <a:rPr kumimoji="0" lang="en-US" altLang="en-US" sz="2800">
                <a:solidFill>
                  <a:srgbClr val="6600CC"/>
                </a:solidFill>
              </a:rPr>
              <a:t>Amygdala [ah-MIG-dah-la]</a:t>
            </a:r>
            <a:r>
              <a:rPr kumimoji="0" lang="en-US" altLang="en-US" sz="2800"/>
              <a:t> </a:t>
            </a:r>
          </a:p>
          <a:p>
            <a:pPr lvl="1">
              <a:buFont typeface="Wingdings" pitchFamily="2" charset="2"/>
              <a:buChar char="§"/>
            </a:pPr>
            <a:r>
              <a:rPr kumimoji="0" lang="en-US" altLang="en-US" sz="2400"/>
              <a:t>two almond-shaped neural clusters that are components of the limbic system and are linked to emotion</a:t>
            </a:r>
          </a:p>
        </p:txBody>
      </p:sp>
      <p:pic>
        <p:nvPicPr>
          <p:cNvPr id="81925" name="Picture 5" descr="myersinmodules7ecover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0" y="152400"/>
            <a:ext cx="1371600" cy="16113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6985000" cy="1143000"/>
          </a:xfrm>
        </p:spPr>
        <p:txBody>
          <a:bodyPr/>
          <a:lstStyle/>
          <a:p>
            <a:r>
              <a:rPr lang="en-US" altLang="en-US" sz="5400">
                <a:solidFill>
                  <a:srgbClr val="6600CC"/>
                </a:solidFill>
              </a:rPr>
              <a:t>The Brain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76400"/>
            <a:ext cx="4953000" cy="51816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kumimoji="0" lang="en-US" altLang="en-US">
                <a:solidFill>
                  <a:srgbClr val="6600CC"/>
                </a:solidFill>
              </a:rPr>
              <a:t>Hypothalamus</a:t>
            </a:r>
            <a:endParaRPr kumimoji="0" lang="en-US" altLang="en-US" sz="2800"/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kumimoji="0" lang="en-US" altLang="en-US"/>
              <a:t>neural structure lying below (</a:t>
            </a:r>
            <a:r>
              <a:rPr kumimoji="0" lang="en-US" altLang="en-US" i="1"/>
              <a:t>hypo</a:t>
            </a:r>
            <a:r>
              <a:rPr kumimoji="0" lang="en-US" altLang="en-US"/>
              <a:t>) the thalamus; directs several maintenance activities</a:t>
            </a:r>
            <a:endParaRPr kumimoji="0" lang="en-US" altLang="en-US" sz="2400"/>
          </a:p>
          <a:p>
            <a:pPr lvl="2">
              <a:lnSpc>
                <a:spcPct val="90000"/>
              </a:lnSpc>
              <a:buFont typeface="Wingdings" pitchFamily="2" charset="2"/>
              <a:buChar char="§"/>
            </a:pPr>
            <a:r>
              <a:rPr kumimoji="0" lang="en-US" altLang="en-US"/>
              <a:t>eating</a:t>
            </a:r>
          </a:p>
          <a:p>
            <a:pPr lvl="2">
              <a:lnSpc>
                <a:spcPct val="90000"/>
              </a:lnSpc>
              <a:buFont typeface="Wingdings" pitchFamily="2" charset="2"/>
              <a:buChar char="§"/>
            </a:pPr>
            <a:r>
              <a:rPr kumimoji="0" lang="en-US" altLang="en-US"/>
              <a:t>drinking</a:t>
            </a:r>
          </a:p>
          <a:p>
            <a:pPr lvl="2">
              <a:lnSpc>
                <a:spcPct val="90000"/>
              </a:lnSpc>
              <a:buFont typeface="Wingdings" pitchFamily="2" charset="2"/>
              <a:buChar char="§"/>
            </a:pPr>
            <a:r>
              <a:rPr kumimoji="0" lang="en-US" altLang="en-US"/>
              <a:t>body temperature</a:t>
            </a:r>
            <a:endParaRPr kumimoji="0" lang="en-US" altLang="en-US" sz="2000"/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kumimoji="0" lang="en-US" altLang="en-US"/>
              <a:t>helps govern the endocrine system via the pituitary gland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kumimoji="0" lang="en-US" altLang="en-US"/>
              <a:t>is linked to emotion</a:t>
            </a:r>
            <a:endParaRPr kumimoji="0" lang="en-US" altLang="en-US" sz="2400"/>
          </a:p>
        </p:txBody>
      </p:sp>
      <p:pic>
        <p:nvPicPr>
          <p:cNvPr id="82949" name="Picture 5" descr="un02-p6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2590800"/>
            <a:ext cx="4267200" cy="3730625"/>
          </a:xfrm>
          <a:prstGeom prst="rect">
            <a:avLst/>
          </a:prstGeom>
          <a:noFill/>
        </p:spPr>
      </p:pic>
      <p:pic>
        <p:nvPicPr>
          <p:cNvPr id="82950" name="Picture 6" descr="myersinmodules7ecover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152400"/>
            <a:ext cx="1371600" cy="16113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6985000" cy="1143000"/>
          </a:xfrm>
        </p:spPr>
        <p:txBody>
          <a:bodyPr/>
          <a:lstStyle/>
          <a:p>
            <a:r>
              <a:rPr lang="en-US" altLang="en-US" sz="4800">
                <a:solidFill>
                  <a:srgbClr val="6600CC"/>
                </a:solidFill>
              </a:rPr>
              <a:t>The Limbic System</a:t>
            </a:r>
            <a:endParaRPr lang="en-US" altLang="en-US" sz="3600"/>
          </a:p>
        </p:txBody>
      </p:sp>
      <p:pic>
        <p:nvPicPr>
          <p:cNvPr id="83972" name="Picture 4" descr="figure 02-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927225"/>
            <a:ext cx="7848600" cy="4930775"/>
          </a:xfrm>
          <a:prstGeom prst="rect">
            <a:avLst/>
          </a:prstGeom>
          <a:noFill/>
        </p:spPr>
      </p:pic>
      <p:pic>
        <p:nvPicPr>
          <p:cNvPr id="83973" name="Picture 5" descr="myersinmodules7ecover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152400"/>
            <a:ext cx="1371600" cy="16113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6985000" cy="1143000"/>
          </a:xfrm>
        </p:spPr>
        <p:txBody>
          <a:bodyPr/>
          <a:lstStyle/>
          <a:p>
            <a:r>
              <a:rPr lang="en-US" altLang="en-US" sz="4800">
                <a:solidFill>
                  <a:srgbClr val="6600CC"/>
                </a:solidFill>
              </a:rPr>
              <a:t>The Limbic System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19800" y="2057400"/>
            <a:ext cx="2819400" cy="455295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kumimoji="0" lang="en-US" altLang="en-US"/>
              <a:t>Electrode implanted in reward center</a:t>
            </a:r>
          </a:p>
        </p:txBody>
      </p:sp>
      <p:pic>
        <p:nvPicPr>
          <p:cNvPr id="84996" name="Picture 4" descr="2-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09800"/>
            <a:ext cx="5943600" cy="4311650"/>
          </a:xfrm>
          <a:prstGeom prst="rect">
            <a:avLst/>
          </a:prstGeom>
          <a:noFill/>
        </p:spPr>
      </p:pic>
      <p:pic>
        <p:nvPicPr>
          <p:cNvPr id="84998" name="Picture 6" descr="myersinmodules7ecover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152400"/>
            <a:ext cx="1371600" cy="16113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7061200" cy="1143000"/>
          </a:xfrm>
        </p:spPr>
        <p:txBody>
          <a:bodyPr/>
          <a:lstStyle/>
          <a:p>
            <a:r>
              <a:rPr lang="en-US" altLang="en-US" sz="4800">
                <a:solidFill>
                  <a:srgbClr val="6600CC"/>
                </a:solidFill>
              </a:rPr>
              <a:t>The Cerebral Cortex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05000"/>
            <a:ext cx="7467600" cy="472440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kumimoji="0" lang="en-US" altLang="en-US">
                <a:solidFill>
                  <a:srgbClr val="6600CC"/>
                </a:solidFill>
              </a:rPr>
              <a:t>Cerebral Cortex</a:t>
            </a:r>
            <a:r>
              <a:rPr kumimoji="0" lang="en-US" altLang="en-US"/>
              <a:t> </a:t>
            </a:r>
          </a:p>
          <a:p>
            <a:pPr lvl="1">
              <a:buFont typeface="Wingdings" pitchFamily="2" charset="2"/>
              <a:buChar char="§"/>
            </a:pPr>
            <a:r>
              <a:rPr kumimoji="0" lang="en-US" altLang="en-US"/>
              <a:t>the intricate fabric of interconnected neural cells that covers the cerebral hemispheres</a:t>
            </a:r>
          </a:p>
          <a:p>
            <a:pPr lvl="1">
              <a:buFont typeface="Wingdings" pitchFamily="2" charset="2"/>
              <a:buChar char="§"/>
            </a:pPr>
            <a:r>
              <a:rPr kumimoji="0" lang="en-US" altLang="en-US"/>
              <a:t>the body’s ultimate control and information processing center</a:t>
            </a:r>
          </a:p>
          <a:p>
            <a:pPr>
              <a:buFont typeface="Wingdings" pitchFamily="2" charset="2"/>
              <a:buChar char="§"/>
            </a:pPr>
            <a:r>
              <a:rPr kumimoji="0" lang="en-US" altLang="en-US">
                <a:solidFill>
                  <a:srgbClr val="6600CC"/>
                </a:solidFill>
              </a:rPr>
              <a:t>Glial Cells</a:t>
            </a:r>
            <a:r>
              <a:rPr kumimoji="0" lang="en-US" altLang="en-US"/>
              <a:t> </a:t>
            </a:r>
          </a:p>
          <a:p>
            <a:pPr lvl="1">
              <a:buFont typeface="Wingdings" pitchFamily="2" charset="2"/>
              <a:buChar char="§"/>
            </a:pPr>
            <a:r>
              <a:rPr kumimoji="0" lang="en-US" altLang="en-US"/>
              <a:t>cells in the nervous system that support, nourish, and protect neurons</a:t>
            </a:r>
          </a:p>
        </p:txBody>
      </p:sp>
      <p:pic>
        <p:nvPicPr>
          <p:cNvPr id="86021" name="Picture 5" descr="myersinmodules7ecover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0" y="152400"/>
            <a:ext cx="1371600" cy="16113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6985000" cy="1143000"/>
          </a:xfrm>
        </p:spPr>
        <p:txBody>
          <a:bodyPr/>
          <a:lstStyle/>
          <a:p>
            <a:r>
              <a:rPr lang="en-US" altLang="en-US" sz="4800">
                <a:solidFill>
                  <a:srgbClr val="6600CC"/>
                </a:solidFill>
              </a:rPr>
              <a:t>The Cerebral Cortex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8305800" cy="455295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kumimoji="0" lang="en-US" altLang="en-US" sz="2800">
                <a:solidFill>
                  <a:srgbClr val="6600CC"/>
                </a:solidFill>
              </a:rPr>
              <a:t>Frontal Lobes</a:t>
            </a:r>
            <a:r>
              <a:rPr kumimoji="0" lang="en-US" altLang="en-US" sz="2400"/>
              <a:t> </a:t>
            </a:r>
          </a:p>
          <a:p>
            <a:pPr lvl="1">
              <a:buFont typeface="Wingdings" pitchFamily="2" charset="2"/>
              <a:buChar char="§"/>
            </a:pPr>
            <a:r>
              <a:rPr kumimoji="0" lang="en-US" altLang="en-US" sz="2400"/>
              <a:t>involved in speaking and muscle movements and in making plans and judgments</a:t>
            </a:r>
            <a:endParaRPr kumimoji="0" lang="en-US" altLang="en-US" sz="2000"/>
          </a:p>
          <a:p>
            <a:pPr>
              <a:buFont typeface="Wingdings" pitchFamily="2" charset="2"/>
              <a:buChar char="§"/>
            </a:pPr>
            <a:r>
              <a:rPr kumimoji="0" lang="en-US" altLang="en-US" sz="2800">
                <a:solidFill>
                  <a:srgbClr val="6600CC"/>
                </a:solidFill>
              </a:rPr>
              <a:t>Parietal Lobes</a:t>
            </a:r>
            <a:r>
              <a:rPr kumimoji="0" lang="en-US" altLang="en-US" sz="2400"/>
              <a:t> </a:t>
            </a:r>
          </a:p>
          <a:p>
            <a:pPr lvl="1">
              <a:buFont typeface="Wingdings" pitchFamily="2" charset="2"/>
              <a:buChar char="§"/>
            </a:pPr>
            <a:r>
              <a:rPr kumimoji="0" lang="en-US" altLang="en-US" sz="2400"/>
              <a:t>include the sensory cortex</a:t>
            </a:r>
            <a:endParaRPr kumimoji="0" lang="en-US" altLang="en-US" sz="2000"/>
          </a:p>
          <a:p>
            <a:pPr>
              <a:buFont typeface="Wingdings" pitchFamily="2" charset="2"/>
              <a:buChar char="§"/>
            </a:pPr>
            <a:r>
              <a:rPr kumimoji="0" lang="en-US" altLang="en-US" sz="2800">
                <a:solidFill>
                  <a:srgbClr val="6600CC"/>
                </a:solidFill>
              </a:rPr>
              <a:t>Occipital Lobes</a:t>
            </a:r>
            <a:r>
              <a:rPr kumimoji="0" lang="en-US" altLang="en-US" sz="2400"/>
              <a:t> </a:t>
            </a:r>
          </a:p>
          <a:p>
            <a:pPr lvl="1">
              <a:buFont typeface="Wingdings" pitchFamily="2" charset="2"/>
              <a:buChar char="§"/>
            </a:pPr>
            <a:r>
              <a:rPr kumimoji="0" lang="en-US" altLang="en-US" sz="2400"/>
              <a:t>include the visual areas, which receive visual information from the opposite visual field</a:t>
            </a:r>
            <a:endParaRPr kumimoji="0" lang="en-US" altLang="en-US" sz="2000"/>
          </a:p>
          <a:p>
            <a:pPr>
              <a:buFont typeface="Wingdings" pitchFamily="2" charset="2"/>
              <a:buChar char="§"/>
            </a:pPr>
            <a:r>
              <a:rPr kumimoji="0" lang="en-US" altLang="en-US" sz="2800">
                <a:solidFill>
                  <a:srgbClr val="6600CC"/>
                </a:solidFill>
              </a:rPr>
              <a:t>Temporal Lobes</a:t>
            </a:r>
            <a:r>
              <a:rPr kumimoji="0" lang="en-US" altLang="en-US" sz="2400"/>
              <a:t> </a:t>
            </a:r>
          </a:p>
          <a:p>
            <a:pPr lvl="1">
              <a:buFont typeface="Wingdings" pitchFamily="2" charset="2"/>
              <a:buChar char="§"/>
            </a:pPr>
            <a:r>
              <a:rPr kumimoji="0" lang="en-US" altLang="en-US" sz="2400"/>
              <a:t>include the auditory areas</a:t>
            </a:r>
            <a:endParaRPr kumimoji="0" lang="en-US" altLang="en-US" sz="2000"/>
          </a:p>
        </p:txBody>
      </p:sp>
      <p:pic>
        <p:nvPicPr>
          <p:cNvPr id="87045" name="Picture 5" descr="myersinmodules7ecover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0" y="152400"/>
            <a:ext cx="1371600" cy="16113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6985000" cy="1143000"/>
          </a:xfrm>
        </p:spPr>
        <p:txBody>
          <a:bodyPr/>
          <a:lstStyle/>
          <a:p>
            <a:r>
              <a:rPr lang="en-US" altLang="en-US" sz="4800">
                <a:solidFill>
                  <a:srgbClr val="6600CC"/>
                </a:solidFill>
              </a:rPr>
              <a:t>The Cerebral Cortex</a:t>
            </a:r>
          </a:p>
        </p:txBody>
      </p:sp>
      <p:pic>
        <p:nvPicPr>
          <p:cNvPr id="88068" name="Picture 4" descr="figure 02-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898650"/>
            <a:ext cx="7162800" cy="4959350"/>
          </a:xfrm>
          <a:prstGeom prst="rect">
            <a:avLst/>
          </a:prstGeom>
          <a:noFill/>
        </p:spPr>
      </p:pic>
      <p:pic>
        <p:nvPicPr>
          <p:cNvPr id="88069" name="Picture 5" descr="myersinmodules7ecover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152400"/>
            <a:ext cx="1371600" cy="16113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6985000" cy="1143000"/>
          </a:xfrm>
        </p:spPr>
        <p:txBody>
          <a:bodyPr/>
          <a:lstStyle/>
          <a:p>
            <a:r>
              <a:rPr lang="en-US" altLang="en-US" sz="4800">
                <a:solidFill>
                  <a:srgbClr val="6600CC"/>
                </a:solidFill>
              </a:rPr>
              <a:t>The Cerebral Cortex</a:t>
            </a:r>
            <a:endParaRPr lang="en-US" altLang="en-US" sz="4400">
              <a:solidFill>
                <a:srgbClr val="6600CC"/>
              </a:solidFill>
            </a:endParaRP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057400"/>
            <a:ext cx="8382000" cy="432435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kumimoji="0" lang="en-US" altLang="en-US">
                <a:solidFill>
                  <a:srgbClr val="6600CC"/>
                </a:solidFill>
              </a:rPr>
              <a:t>Motor Cortex</a:t>
            </a:r>
            <a:endParaRPr kumimoji="0" lang="en-US" altLang="en-US" sz="2800"/>
          </a:p>
          <a:p>
            <a:pPr lvl="1">
              <a:buFont typeface="Wingdings" pitchFamily="2" charset="2"/>
              <a:buChar char="§"/>
            </a:pPr>
            <a:r>
              <a:rPr kumimoji="0" lang="en-US" altLang="en-US"/>
              <a:t>area at the rear of the frontal lobes that controls voluntary movements</a:t>
            </a:r>
            <a:endParaRPr kumimoji="0" lang="en-US" altLang="en-US" sz="2400"/>
          </a:p>
          <a:p>
            <a:pPr>
              <a:buFont typeface="Wingdings" pitchFamily="2" charset="2"/>
              <a:buChar char="§"/>
            </a:pPr>
            <a:r>
              <a:rPr kumimoji="0" lang="en-US" altLang="en-US">
                <a:solidFill>
                  <a:srgbClr val="6600CC"/>
                </a:solidFill>
              </a:rPr>
              <a:t>Sensory Cortex</a:t>
            </a:r>
            <a:endParaRPr kumimoji="0" lang="en-US" altLang="en-US" sz="2800"/>
          </a:p>
          <a:p>
            <a:pPr lvl="1">
              <a:buFont typeface="Wingdings" pitchFamily="2" charset="2"/>
              <a:buChar char="§"/>
            </a:pPr>
            <a:r>
              <a:rPr kumimoji="0" lang="en-US" altLang="en-US"/>
              <a:t>area at the front of the parietal lobes that registers and processes body sensations</a:t>
            </a:r>
          </a:p>
        </p:txBody>
      </p:sp>
      <p:pic>
        <p:nvPicPr>
          <p:cNvPr id="89093" name="Picture 5" descr="myersinmodules7ecover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0" y="152400"/>
            <a:ext cx="1371600" cy="16113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6985000" cy="1143000"/>
          </a:xfrm>
        </p:spPr>
        <p:txBody>
          <a:bodyPr/>
          <a:lstStyle/>
          <a:p>
            <a:r>
              <a:rPr lang="en-US" altLang="en-US" sz="4800">
                <a:solidFill>
                  <a:srgbClr val="6600CC"/>
                </a:solidFill>
              </a:rPr>
              <a:t>The Cerebral Cortex</a:t>
            </a:r>
            <a:endParaRPr lang="en-US" altLang="en-US" sz="4400">
              <a:solidFill>
                <a:srgbClr val="6600CC"/>
              </a:solidFill>
            </a:endParaRPr>
          </a:p>
        </p:txBody>
      </p:sp>
      <p:pic>
        <p:nvPicPr>
          <p:cNvPr id="90116" name="Picture 4" descr="figure 02-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822450"/>
            <a:ext cx="8763000" cy="5035550"/>
          </a:xfrm>
          <a:prstGeom prst="rect">
            <a:avLst/>
          </a:prstGeom>
          <a:noFill/>
        </p:spPr>
      </p:pic>
      <p:pic>
        <p:nvPicPr>
          <p:cNvPr id="90117" name="Picture 5" descr="myersinmodules7ecover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152400"/>
            <a:ext cx="1371600" cy="16113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6985000" cy="1143000"/>
          </a:xfrm>
        </p:spPr>
        <p:txBody>
          <a:bodyPr/>
          <a:lstStyle/>
          <a:p>
            <a:r>
              <a:rPr lang="en-US" altLang="en-US" sz="5400">
                <a:solidFill>
                  <a:srgbClr val="6600CC"/>
                </a:solidFill>
              </a:rPr>
              <a:t>The Brain</a:t>
            </a:r>
            <a:endParaRPr lang="en-US" altLang="en-US" sz="360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0" y="2057400"/>
            <a:ext cx="3505200" cy="455295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kumimoji="0" lang="en-US" altLang="en-US">
                <a:solidFill>
                  <a:srgbClr val="6600CC"/>
                </a:solidFill>
              </a:rPr>
              <a:t>Lesion</a:t>
            </a:r>
            <a:endParaRPr kumimoji="0" lang="en-US" altLang="en-US"/>
          </a:p>
          <a:p>
            <a:pPr lvl="1">
              <a:buFont typeface="Wingdings" pitchFamily="2" charset="2"/>
              <a:buChar char="§"/>
            </a:pPr>
            <a:r>
              <a:rPr kumimoji="0" lang="en-US" altLang="en-US"/>
              <a:t>tissue destruction  </a:t>
            </a:r>
          </a:p>
          <a:p>
            <a:pPr lvl="1">
              <a:buFont typeface="Wingdings" pitchFamily="2" charset="2"/>
              <a:buChar char="§"/>
            </a:pPr>
            <a:r>
              <a:rPr kumimoji="0" lang="en-US" altLang="en-US"/>
              <a:t>a brain lesion is a naturally or experimentally caused destruction of brain tissue</a:t>
            </a:r>
          </a:p>
        </p:txBody>
      </p:sp>
      <p:pic>
        <p:nvPicPr>
          <p:cNvPr id="23559" name="Picture 7" descr="2-9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33600"/>
            <a:ext cx="5257800" cy="4225925"/>
          </a:xfrm>
          <a:prstGeom prst="rect">
            <a:avLst/>
          </a:prstGeom>
          <a:noFill/>
        </p:spPr>
      </p:pic>
      <p:pic>
        <p:nvPicPr>
          <p:cNvPr id="23562" name="Picture 10" descr="myersinmodules7ecover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152400"/>
            <a:ext cx="1371600" cy="16113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6985000" cy="1143000"/>
          </a:xfrm>
        </p:spPr>
        <p:txBody>
          <a:bodyPr/>
          <a:lstStyle/>
          <a:p>
            <a:r>
              <a:rPr lang="en-US" altLang="en-US" sz="4800">
                <a:solidFill>
                  <a:srgbClr val="6600CC"/>
                </a:solidFill>
              </a:rPr>
              <a:t>The Cerebral Cortex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62600" y="2305050"/>
            <a:ext cx="3429000" cy="455295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kumimoji="0" lang="en-US" altLang="en-US"/>
              <a:t>Functional MRI scan shows the visual cortex activated as the subject looks at faces</a:t>
            </a:r>
          </a:p>
        </p:txBody>
      </p:sp>
      <p:pic>
        <p:nvPicPr>
          <p:cNvPr id="91141" name="Picture 5" descr="figure 02-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97038"/>
            <a:ext cx="5257800" cy="5160962"/>
          </a:xfrm>
          <a:prstGeom prst="rect">
            <a:avLst/>
          </a:prstGeom>
          <a:noFill/>
        </p:spPr>
      </p:pic>
      <p:pic>
        <p:nvPicPr>
          <p:cNvPr id="91142" name="Picture 6" descr="myersinmodules7ecover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152400"/>
            <a:ext cx="1371600" cy="16113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6985000" cy="1143000"/>
          </a:xfrm>
        </p:spPr>
        <p:txBody>
          <a:bodyPr/>
          <a:lstStyle/>
          <a:p>
            <a:r>
              <a:rPr lang="en-US" altLang="en-US" sz="4400">
                <a:solidFill>
                  <a:srgbClr val="6600CC"/>
                </a:solidFill>
              </a:rPr>
              <a:t>Visual and Auditory Cortex</a:t>
            </a:r>
            <a:endParaRPr lang="en-US" altLang="en-US" sz="5400">
              <a:solidFill>
                <a:srgbClr val="6600CC"/>
              </a:solidFill>
            </a:endParaRPr>
          </a:p>
        </p:txBody>
      </p:sp>
      <p:pic>
        <p:nvPicPr>
          <p:cNvPr id="92164" name="Picture 4" descr="figure 02-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828800"/>
            <a:ext cx="7467600" cy="5029200"/>
          </a:xfrm>
          <a:prstGeom prst="rect">
            <a:avLst/>
          </a:prstGeom>
          <a:noFill/>
        </p:spPr>
      </p:pic>
      <p:pic>
        <p:nvPicPr>
          <p:cNvPr id="92165" name="Picture 5" descr="myersinmodules7ecover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152400"/>
            <a:ext cx="1371600" cy="16113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6985000" cy="1143000"/>
          </a:xfrm>
        </p:spPr>
        <p:txBody>
          <a:bodyPr/>
          <a:lstStyle/>
          <a:p>
            <a:r>
              <a:rPr lang="en-US" altLang="en-US" sz="4800">
                <a:solidFill>
                  <a:srgbClr val="6600CC"/>
                </a:solidFill>
              </a:rPr>
              <a:t>Association Areas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763000" cy="121920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kumimoji="0" lang="en-US" altLang="en-US" sz="2800"/>
              <a:t>More intellegent animals have increased “uncommitted” or association areas of the cortex</a:t>
            </a:r>
          </a:p>
        </p:txBody>
      </p:sp>
      <p:pic>
        <p:nvPicPr>
          <p:cNvPr id="93189" name="Picture 5" descr="figure 02-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43200"/>
            <a:ext cx="9144000" cy="4114800"/>
          </a:xfrm>
          <a:prstGeom prst="rect">
            <a:avLst/>
          </a:prstGeom>
          <a:noFill/>
        </p:spPr>
      </p:pic>
      <p:pic>
        <p:nvPicPr>
          <p:cNvPr id="93190" name="Picture 6" descr="myersinmodules7ecover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152400"/>
            <a:ext cx="1371600" cy="16113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7061200" cy="1143000"/>
          </a:xfrm>
        </p:spPr>
        <p:txBody>
          <a:bodyPr/>
          <a:lstStyle/>
          <a:p>
            <a:r>
              <a:rPr lang="en-US" altLang="en-US" sz="4800">
                <a:solidFill>
                  <a:srgbClr val="6600CC"/>
                </a:solidFill>
              </a:rPr>
              <a:t>The Cerebral Cortex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8382000" cy="51054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kumimoji="0" lang="en-US" altLang="en-US">
                <a:solidFill>
                  <a:srgbClr val="6600CC"/>
                </a:solidFill>
              </a:rPr>
              <a:t>Aphasia</a:t>
            </a:r>
            <a:endParaRPr kumimoji="0" lang="en-US" altLang="en-US"/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kumimoji="0" lang="en-US" altLang="en-US"/>
              <a:t>impairment of language, usually caused by left hemisphere damage either to Broca’s area (impairing speaking) or to Wernicke’s area (impairing understanding)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kumimoji="0" lang="en-US" altLang="en-US">
                <a:solidFill>
                  <a:srgbClr val="6600CC"/>
                </a:solidFill>
              </a:rPr>
              <a:t>Broca’s Area</a:t>
            </a:r>
            <a:r>
              <a:rPr kumimoji="0" lang="en-US" altLang="en-US"/>
              <a:t> 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kumimoji="0" lang="en-US" altLang="en-US"/>
              <a:t>an area of the left frontal lobe that directs the muscle movements involved in speech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kumimoji="0" lang="en-US" altLang="en-US">
                <a:solidFill>
                  <a:srgbClr val="6600CC"/>
                </a:solidFill>
              </a:rPr>
              <a:t>Wernicke’s Area</a:t>
            </a:r>
            <a:r>
              <a:rPr kumimoji="0" lang="en-US" altLang="en-US"/>
              <a:t> 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kumimoji="0" lang="en-US" altLang="en-US"/>
              <a:t>an area of the left temporal lobe involved in language comprehension and expression</a:t>
            </a:r>
          </a:p>
        </p:txBody>
      </p:sp>
      <p:pic>
        <p:nvPicPr>
          <p:cNvPr id="94213" name="Picture 5" descr="myersinmodules7ecover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0" y="152400"/>
            <a:ext cx="1371600" cy="16113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6985000" cy="1143000"/>
          </a:xfrm>
        </p:spPr>
        <p:txBody>
          <a:bodyPr/>
          <a:lstStyle/>
          <a:p>
            <a:r>
              <a:rPr lang="en-US" altLang="en-US" sz="4400">
                <a:solidFill>
                  <a:srgbClr val="6600CC"/>
                </a:solidFill>
              </a:rPr>
              <a:t>Specialization and Integration</a:t>
            </a:r>
            <a:endParaRPr lang="en-US" altLang="en-US" sz="3600"/>
          </a:p>
        </p:txBody>
      </p:sp>
      <p:pic>
        <p:nvPicPr>
          <p:cNvPr id="95236" name="Picture 4" descr="figure 02-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905000"/>
            <a:ext cx="8610600" cy="4953000"/>
          </a:xfrm>
          <a:prstGeom prst="rect">
            <a:avLst/>
          </a:prstGeom>
          <a:noFill/>
        </p:spPr>
      </p:pic>
      <p:pic>
        <p:nvPicPr>
          <p:cNvPr id="95237" name="Picture 5" descr="myersinmodules7ecover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152400"/>
            <a:ext cx="1371600" cy="16113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6985000" cy="1143000"/>
          </a:xfrm>
        </p:spPr>
        <p:txBody>
          <a:bodyPr/>
          <a:lstStyle/>
          <a:p>
            <a:r>
              <a:rPr lang="en-US" altLang="en-US" sz="4400">
                <a:solidFill>
                  <a:srgbClr val="6600CC"/>
                </a:solidFill>
              </a:rPr>
              <a:t>Specialization and Integration</a:t>
            </a:r>
            <a:endParaRPr lang="en-US" altLang="en-US" sz="3600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828800"/>
            <a:ext cx="8839200" cy="152400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kumimoji="0" lang="en-US" altLang="en-US" sz="2800"/>
              <a:t>Brain activity when hearing, seeing, and speaking words</a:t>
            </a:r>
          </a:p>
        </p:txBody>
      </p:sp>
      <p:pic>
        <p:nvPicPr>
          <p:cNvPr id="9626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95600"/>
            <a:ext cx="91440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6262" name="Picture 6" descr="myersinmodules7ecover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152400"/>
            <a:ext cx="1371600" cy="16113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6985000" cy="1143000"/>
          </a:xfrm>
        </p:spPr>
        <p:txBody>
          <a:bodyPr/>
          <a:lstStyle/>
          <a:p>
            <a:r>
              <a:rPr lang="en-US" altLang="en-US" sz="4400">
                <a:solidFill>
                  <a:srgbClr val="6600CC"/>
                </a:solidFill>
              </a:rPr>
              <a:t>Brain Reorganization</a:t>
            </a:r>
            <a:endParaRPr lang="en-US" altLang="en-US" sz="3600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828800"/>
            <a:ext cx="8839200" cy="455295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kumimoji="0" lang="en-US" altLang="en-US" sz="4400">
                <a:solidFill>
                  <a:srgbClr val="6600CC"/>
                </a:solidFill>
              </a:rPr>
              <a:t>Plasticity</a:t>
            </a:r>
            <a:endParaRPr kumimoji="0" lang="en-US" altLang="en-US" sz="2800"/>
          </a:p>
          <a:p>
            <a:pPr lvl="1">
              <a:buFont typeface="Wingdings" pitchFamily="2" charset="2"/>
              <a:buChar char="§"/>
            </a:pPr>
            <a:r>
              <a:rPr kumimoji="0" lang="en-US" altLang="en-US" sz="4000"/>
              <a:t>the brain’s capacity for modification, as evident in brain reorganization following damage (especially in children) and in experiments on the effects of experience on brain development</a:t>
            </a:r>
          </a:p>
        </p:txBody>
      </p:sp>
      <p:pic>
        <p:nvPicPr>
          <p:cNvPr id="97285" name="Picture 5" descr="myersinmodules7ecover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0" y="152400"/>
            <a:ext cx="1371600" cy="16113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6985000" cy="1143000"/>
          </a:xfrm>
        </p:spPr>
        <p:txBody>
          <a:bodyPr/>
          <a:lstStyle/>
          <a:p>
            <a:r>
              <a:rPr lang="en-US" altLang="en-US" sz="5400">
                <a:solidFill>
                  <a:srgbClr val="6600CC"/>
                </a:solidFill>
              </a:rPr>
              <a:t>Our Divided Brain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19800" y="1905000"/>
            <a:ext cx="3124200" cy="49530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>
                <a:solidFill>
                  <a:srgbClr val="6600CC"/>
                </a:solidFill>
              </a:rPr>
              <a:t>C</a:t>
            </a:r>
            <a:r>
              <a:rPr kumimoji="0" lang="en-US" altLang="en-US">
                <a:solidFill>
                  <a:srgbClr val="6600CC"/>
                </a:solidFill>
              </a:rPr>
              <a:t>orpus Callosum</a:t>
            </a:r>
            <a:endParaRPr kumimoji="0" lang="en-US" altLang="en-US" sz="3600"/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kumimoji="0" lang="en-US" altLang="en-US"/>
              <a:t>large band of neural fibers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kumimoji="0" lang="en-US" altLang="en-US"/>
              <a:t>connects the two brain hemispheres 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kumimoji="0" lang="en-US" altLang="en-US"/>
              <a:t>carries messages between the hemispheres</a:t>
            </a:r>
            <a:endParaRPr kumimoji="0" lang="en-US" altLang="en-US" sz="3200"/>
          </a:p>
        </p:txBody>
      </p:sp>
      <p:grpSp>
        <p:nvGrpSpPr>
          <p:cNvPr id="98308" name="Group 4"/>
          <p:cNvGrpSpPr>
            <a:grpSpLocks/>
          </p:cNvGrpSpPr>
          <p:nvPr/>
        </p:nvGrpSpPr>
        <p:grpSpPr bwMode="auto">
          <a:xfrm>
            <a:off x="0" y="1776413"/>
            <a:ext cx="6096000" cy="5081587"/>
            <a:chOff x="0" y="1262"/>
            <a:chExt cx="3696" cy="2822"/>
          </a:xfrm>
        </p:grpSpPr>
        <p:pic>
          <p:nvPicPr>
            <p:cNvPr id="98309" name="Picture 5" descr="2-2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1344"/>
              <a:ext cx="3696" cy="2740"/>
            </a:xfrm>
            <a:prstGeom prst="rect">
              <a:avLst/>
            </a:prstGeom>
            <a:noFill/>
          </p:spPr>
        </p:pic>
        <p:sp>
          <p:nvSpPr>
            <p:cNvPr id="98310" name="Text Box 6"/>
            <p:cNvSpPr txBox="1">
              <a:spLocks noChangeArrowheads="1"/>
            </p:cNvSpPr>
            <p:nvPr/>
          </p:nvSpPr>
          <p:spPr bwMode="auto">
            <a:xfrm>
              <a:off x="1188" y="1262"/>
              <a:ext cx="1236" cy="20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800" b="1">
                  <a:latin typeface="Arial" charset="0"/>
                </a:rPr>
                <a:t>Corpus callosum</a:t>
              </a:r>
            </a:p>
          </p:txBody>
        </p:sp>
      </p:grpSp>
      <p:pic>
        <p:nvPicPr>
          <p:cNvPr id="98312" name="Picture 8" descr="myersinmodules7ecover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152400"/>
            <a:ext cx="1371600" cy="16113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6985000" cy="1143000"/>
          </a:xfrm>
        </p:spPr>
        <p:txBody>
          <a:bodyPr/>
          <a:lstStyle/>
          <a:p>
            <a:r>
              <a:rPr lang="en-US" altLang="en-US" sz="5400">
                <a:solidFill>
                  <a:srgbClr val="6600CC"/>
                </a:solidFill>
              </a:rPr>
              <a:t>Our Divided Brain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91200" y="1828800"/>
            <a:ext cx="3352800" cy="455295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kumimoji="0" lang="en-US" altLang="en-US"/>
              <a:t>The information highway from the eye to the brain</a:t>
            </a:r>
          </a:p>
          <a:p>
            <a:endParaRPr kumimoji="0" lang="en-US" altLang="en-US">
              <a:solidFill>
                <a:srgbClr val="FF0000"/>
              </a:solidFill>
            </a:endParaRPr>
          </a:p>
        </p:txBody>
      </p:sp>
      <p:pic>
        <p:nvPicPr>
          <p:cNvPr id="99333" name="Picture 5" descr="figure 02-26-l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676400"/>
            <a:ext cx="4292600" cy="5181600"/>
          </a:xfrm>
          <a:prstGeom prst="rect">
            <a:avLst/>
          </a:prstGeom>
          <a:noFill/>
        </p:spPr>
      </p:pic>
      <p:pic>
        <p:nvPicPr>
          <p:cNvPr id="99334" name="Picture 6" descr="myersinmodules7ecover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152400"/>
            <a:ext cx="1371600" cy="16113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6985000" cy="1143000"/>
          </a:xfrm>
        </p:spPr>
        <p:txBody>
          <a:bodyPr/>
          <a:lstStyle/>
          <a:p>
            <a:r>
              <a:rPr lang="en-US" altLang="en-US" sz="5400">
                <a:solidFill>
                  <a:srgbClr val="6600CC"/>
                </a:solidFill>
              </a:rPr>
              <a:t>Split Brain</a:t>
            </a:r>
            <a:endParaRPr lang="en-US" altLang="en-US" sz="3600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24400" y="1905000"/>
            <a:ext cx="4419600" cy="495300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kumimoji="0" lang="en-US" altLang="en-US"/>
              <a:t>a condition in which the two hemispheres of the brain are isolated by cutting the connecting fibers (mainly those of the corpus callosum) between them</a:t>
            </a:r>
            <a:endParaRPr kumimoji="0" lang="en-US" altLang="en-US" sz="3600">
              <a:solidFill>
                <a:srgbClr val="FF0000"/>
              </a:solidFill>
            </a:endParaRPr>
          </a:p>
        </p:txBody>
      </p:sp>
      <p:pic>
        <p:nvPicPr>
          <p:cNvPr id="100357" name="Picture 5" descr="figure 02-25-righ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752600"/>
            <a:ext cx="4192588" cy="4876800"/>
          </a:xfrm>
          <a:prstGeom prst="rect">
            <a:avLst/>
          </a:prstGeom>
          <a:noFill/>
        </p:spPr>
      </p:pic>
      <p:pic>
        <p:nvPicPr>
          <p:cNvPr id="100358" name="Picture 6" descr="myersinmodules7ecover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152400"/>
            <a:ext cx="1371600" cy="16113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7137400" cy="1143000"/>
          </a:xfrm>
        </p:spPr>
        <p:txBody>
          <a:bodyPr/>
          <a:lstStyle/>
          <a:p>
            <a:r>
              <a:rPr lang="en-US" altLang="en-US" sz="4400">
                <a:solidFill>
                  <a:srgbClr val="6600CC"/>
                </a:solidFill>
              </a:rPr>
              <a:t>Electroencephalogram (EEG)</a:t>
            </a:r>
            <a:endParaRPr lang="en-US" altLang="en-US" sz="360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00600" y="2057400"/>
            <a:ext cx="4114800" cy="4419600"/>
          </a:xfrm>
        </p:spPr>
        <p:txBody>
          <a:bodyPr/>
          <a:lstStyle/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kumimoji="0" lang="en-US" altLang="en-US"/>
              <a:t>an amplified recording of the waves of electrical activity that sweep across the brain’s surface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kumimoji="0" lang="en-US" altLang="en-US"/>
              <a:t>these waves are measured by electrodes placed on the scalp</a:t>
            </a:r>
          </a:p>
        </p:txBody>
      </p:sp>
      <p:pic>
        <p:nvPicPr>
          <p:cNvPr id="24583" name="Picture 7" descr="2-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76400"/>
            <a:ext cx="5059363" cy="5181600"/>
          </a:xfrm>
          <a:prstGeom prst="rect">
            <a:avLst/>
          </a:prstGeom>
          <a:noFill/>
        </p:spPr>
      </p:pic>
      <p:pic>
        <p:nvPicPr>
          <p:cNvPr id="24586" name="Picture 10" descr="myersinmodules7ecover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152400"/>
            <a:ext cx="1371600" cy="16113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6985000" cy="1143000"/>
          </a:xfrm>
        </p:spPr>
        <p:txBody>
          <a:bodyPr/>
          <a:lstStyle/>
          <a:p>
            <a:r>
              <a:rPr lang="en-US" altLang="en-US" sz="5400">
                <a:solidFill>
                  <a:srgbClr val="6600CC"/>
                </a:solidFill>
              </a:rPr>
              <a:t>Split Brain</a:t>
            </a:r>
            <a:endParaRPr lang="en-US" altLang="en-US" sz="3600"/>
          </a:p>
        </p:txBody>
      </p:sp>
      <p:pic>
        <p:nvPicPr>
          <p:cNvPr id="10137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752600"/>
            <a:ext cx="7848600" cy="4648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101380" name="Text Box 4"/>
          <p:cNvSpPr txBox="1">
            <a:spLocks noChangeArrowheads="1"/>
          </p:cNvSpPr>
          <p:nvPr/>
        </p:nvSpPr>
        <p:spPr bwMode="auto">
          <a:xfrm>
            <a:off x="212725" y="5675313"/>
            <a:ext cx="211455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>
                <a:latin typeface="Arial" charset="0"/>
              </a:rPr>
              <a:t>“Look at the dot.”</a:t>
            </a:r>
            <a:endParaRPr lang="en-US" b="1">
              <a:latin typeface="Arial" charset="0"/>
            </a:endParaRPr>
          </a:p>
        </p:txBody>
      </p:sp>
      <p:sp>
        <p:nvSpPr>
          <p:cNvPr id="101381" name="Text Box 5"/>
          <p:cNvSpPr txBox="1">
            <a:spLocks noChangeArrowheads="1"/>
          </p:cNvSpPr>
          <p:nvPr/>
        </p:nvSpPr>
        <p:spPr bwMode="auto">
          <a:xfrm>
            <a:off x="2590800" y="5638800"/>
            <a:ext cx="2819400" cy="9159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 b="1">
                <a:latin typeface="Arial" charset="0"/>
              </a:rPr>
              <a:t>Two words separated</a:t>
            </a:r>
          </a:p>
          <a:p>
            <a:r>
              <a:rPr lang="en-US" sz="1800" b="1">
                <a:latin typeface="Arial" charset="0"/>
              </a:rPr>
              <a:t>by a dot are </a:t>
            </a:r>
          </a:p>
          <a:p>
            <a:r>
              <a:rPr lang="en-US" sz="1800" b="1">
                <a:latin typeface="Arial" charset="0"/>
              </a:rPr>
              <a:t>momentarily projected.</a:t>
            </a:r>
          </a:p>
        </p:txBody>
      </p:sp>
      <p:sp>
        <p:nvSpPr>
          <p:cNvPr id="101382" name="Text Box 6"/>
          <p:cNvSpPr txBox="1">
            <a:spLocks noChangeArrowheads="1"/>
          </p:cNvSpPr>
          <p:nvPr/>
        </p:nvSpPr>
        <p:spPr bwMode="auto">
          <a:xfrm>
            <a:off x="4800600" y="1824038"/>
            <a:ext cx="1695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>
                <a:latin typeface="Arial" charset="0"/>
              </a:rPr>
              <a:t>“What word</a:t>
            </a:r>
          </a:p>
          <a:p>
            <a:r>
              <a:rPr lang="en-US" sz="1800" b="1">
                <a:latin typeface="Arial" charset="0"/>
              </a:rPr>
              <a:t>did you see?”</a:t>
            </a:r>
            <a:endParaRPr lang="en-US"/>
          </a:p>
        </p:txBody>
      </p:sp>
      <p:sp>
        <p:nvSpPr>
          <p:cNvPr id="101383" name="Rectangle 7"/>
          <p:cNvSpPr>
            <a:spLocks noChangeArrowheads="1"/>
          </p:cNvSpPr>
          <p:nvPr/>
        </p:nvSpPr>
        <p:spPr bwMode="auto">
          <a:xfrm>
            <a:off x="5334000" y="2667000"/>
            <a:ext cx="1295400" cy="3276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01384" name="Line 8"/>
          <p:cNvSpPr>
            <a:spLocks noChangeShapeType="1"/>
          </p:cNvSpPr>
          <p:nvPr/>
        </p:nvSpPr>
        <p:spPr bwMode="auto">
          <a:xfrm>
            <a:off x="5715000" y="3505200"/>
            <a:ext cx="762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1385" name="Line 9"/>
          <p:cNvSpPr>
            <a:spLocks noChangeShapeType="1"/>
          </p:cNvSpPr>
          <p:nvPr/>
        </p:nvSpPr>
        <p:spPr bwMode="auto">
          <a:xfrm>
            <a:off x="5715000" y="4648200"/>
            <a:ext cx="762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1386" name="Text Box 10"/>
          <p:cNvSpPr txBox="1">
            <a:spLocks noChangeArrowheads="1"/>
          </p:cNvSpPr>
          <p:nvPr/>
        </p:nvSpPr>
        <p:spPr bwMode="auto">
          <a:xfrm>
            <a:off x="5775325" y="3922713"/>
            <a:ext cx="41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>
                <a:latin typeface="Arial" charset="0"/>
              </a:rPr>
              <a:t>or</a:t>
            </a:r>
          </a:p>
        </p:txBody>
      </p:sp>
      <p:sp>
        <p:nvSpPr>
          <p:cNvPr id="101387" name="Text Box 11"/>
          <p:cNvSpPr txBox="1">
            <a:spLocks noChangeArrowheads="1"/>
          </p:cNvSpPr>
          <p:nvPr/>
        </p:nvSpPr>
        <p:spPr bwMode="auto">
          <a:xfrm>
            <a:off x="5334000" y="4724400"/>
            <a:ext cx="141605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>
                <a:latin typeface="Arial" charset="0"/>
              </a:rPr>
              <a:t>“Point with</a:t>
            </a:r>
          </a:p>
          <a:p>
            <a:r>
              <a:rPr lang="en-US" sz="1800" b="1">
                <a:latin typeface="Arial" charset="0"/>
              </a:rPr>
              <a:t>your left </a:t>
            </a:r>
          </a:p>
          <a:p>
            <a:r>
              <a:rPr lang="en-US" sz="1800" b="1">
                <a:latin typeface="Arial" charset="0"/>
              </a:rPr>
              <a:t>hand to the</a:t>
            </a:r>
          </a:p>
          <a:p>
            <a:r>
              <a:rPr lang="en-US" sz="1800" b="1">
                <a:latin typeface="Arial" charset="0"/>
              </a:rPr>
              <a:t>word you </a:t>
            </a:r>
          </a:p>
          <a:p>
            <a:r>
              <a:rPr lang="en-US" sz="1800" b="1">
                <a:latin typeface="Arial" charset="0"/>
              </a:rPr>
              <a:t>saw.”</a:t>
            </a:r>
          </a:p>
        </p:txBody>
      </p:sp>
      <p:pic>
        <p:nvPicPr>
          <p:cNvPr id="101389" name="Picture 13" descr="myersinmodules7ecover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152400"/>
            <a:ext cx="1371600" cy="16113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6985000" cy="1143000"/>
          </a:xfrm>
        </p:spPr>
        <p:txBody>
          <a:bodyPr/>
          <a:lstStyle/>
          <a:p>
            <a:r>
              <a:rPr lang="en-US" altLang="en-US" sz="4400">
                <a:solidFill>
                  <a:srgbClr val="6600CC"/>
                </a:solidFill>
              </a:rPr>
              <a:t>Disappearing Southpaws</a:t>
            </a:r>
            <a:endParaRPr lang="en-US" altLang="en-US" sz="3600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686800" cy="106680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kumimoji="0" lang="en-US" altLang="en-US" sz="2400"/>
              <a:t>The percentage of left-handers decreases sharply in samples of older people (adapted from Coren, 1993).</a:t>
            </a:r>
          </a:p>
          <a:p>
            <a:endParaRPr kumimoji="0" lang="en-US" altLang="en-US" sz="2400"/>
          </a:p>
          <a:p>
            <a:endParaRPr kumimoji="0" lang="en-US" altLang="en-US" sz="2400"/>
          </a:p>
          <a:p>
            <a:endParaRPr kumimoji="0" lang="en-US" altLang="en-US" sz="2400"/>
          </a:p>
          <a:p>
            <a:endParaRPr kumimoji="0" lang="en-US" altLang="en-US" sz="2400"/>
          </a:p>
          <a:p>
            <a:endParaRPr kumimoji="0" lang="en-US" altLang="en-US" sz="3600">
              <a:solidFill>
                <a:srgbClr val="FF0000"/>
              </a:solidFill>
            </a:endParaRPr>
          </a:p>
        </p:txBody>
      </p:sp>
      <p:grpSp>
        <p:nvGrpSpPr>
          <p:cNvPr id="102404" name="Group 4"/>
          <p:cNvGrpSpPr>
            <a:grpSpLocks/>
          </p:cNvGrpSpPr>
          <p:nvPr/>
        </p:nvGrpSpPr>
        <p:grpSpPr bwMode="auto">
          <a:xfrm>
            <a:off x="228600" y="2895600"/>
            <a:ext cx="8423275" cy="3756025"/>
            <a:chOff x="144" y="1824"/>
            <a:chExt cx="5306" cy="2511"/>
          </a:xfrm>
        </p:grpSpPr>
        <p:sp>
          <p:nvSpPr>
            <p:cNvPr id="102405" name="Rectangle 5"/>
            <p:cNvSpPr>
              <a:spLocks noChangeArrowheads="1"/>
            </p:cNvSpPr>
            <p:nvPr/>
          </p:nvSpPr>
          <p:spPr bwMode="auto">
            <a:xfrm>
              <a:off x="1776" y="1824"/>
              <a:ext cx="3504" cy="2064"/>
            </a:xfrm>
            <a:prstGeom prst="rect">
              <a:avLst/>
            </a:prstGeom>
            <a:solidFill>
              <a:srgbClr val="FFFFE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02406" name="Line 6"/>
            <p:cNvSpPr>
              <a:spLocks noChangeShapeType="1"/>
            </p:cNvSpPr>
            <p:nvPr/>
          </p:nvSpPr>
          <p:spPr bwMode="auto">
            <a:xfrm>
              <a:off x="1824" y="3888"/>
              <a:ext cx="350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07" name="Line 7"/>
            <p:cNvSpPr>
              <a:spLocks noChangeShapeType="1"/>
            </p:cNvSpPr>
            <p:nvPr/>
          </p:nvSpPr>
          <p:spPr bwMode="auto">
            <a:xfrm>
              <a:off x="1824" y="1824"/>
              <a:ext cx="350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08" name="Line 8"/>
            <p:cNvSpPr>
              <a:spLocks noChangeShapeType="1"/>
            </p:cNvSpPr>
            <p:nvPr/>
          </p:nvSpPr>
          <p:spPr bwMode="auto">
            <a:xfrm>
              <a:off x="1824" y="2064"/>
              <a:ext cx="35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09" name="Line 9"/>
            <p:cNvSpPr>
              <a:spLocks noChangeShapeType="1"/>
            </p:cNvSpPr>
            <p:nvPr/>
          </p:nvSpPr>
          <p:spPr bwMode="auto">
            <a:xfrm>
              <a:off x="1824" y="2352"/>
              <a:ext cx="35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10" name="Line 10"/>
            <p:cNvSpPr>
              <a:spLocks noChangeShapeType="1"/>
            </p:cNvSpPr>
            <p:nvPr/>
          </p:nvSpPr>
          <p:spPr bwMode="auto">
            <a:xfrm>
              <a:off x="1824" y="2592"/>
              <a:ext cx="35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11" name="Line 11"/>
            <p:cNvSpPr>
              <a:spLocks noChangeShapeType="1"/>
            </p:cNvSpPr>
            <p:nvPr/>
          </p:nvSpPr>
          <p:spPr bwMode="auto">
            <a:xfrm>
              <a:off x="1824" y="2880"/>
              <a:ext cx="35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12" name="Line 12"/>
            <p:cNvSpPr>
              <a:spLocks noChangeShapeType="1"/>
            </p:cNvSpPr>
            <p:nvPr/>
          </p:nvSpPr>
          <p:spPr bwMode="auto">
            <a:xfrm>
              <a:off x="1824" y="3120"/>
              <a:ext cx="35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13" name="Line 13"/>
            <p:cNvSpPr>
              <a:spLocks noChangeShapeType="1"/>
            </p:cNvSpPr>
            <p:nvPr/>
          </p:nvSpPr>
          <p:spPr bwMode="auto">
            <a:xfrm>
              <a:off x="1824" y="3408"/>
              <a:ext cx="35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14" name="Line 14"/>
            <p:cNvSpPr>
              <a:spLocks noChangeShapeType="1"/>
            </p:cNvSpPr>
            <p:nvPr/>
          </p:nvSpPr>
          <p:spPr bwMode="auto">
            <a:xfrm>
              <a:off x="1824" y="3648"/>
              <a:ext cx="35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15" name="Line 15"/>
            <p:cNvSpPr>
              <a:spLocks noChangeShapeType="1"/>
            </p:cNvSpPr>
            <p:nvPr/>
          </p:nvSpPr>
          <p:spPr bwMode="auto">
            <a:xfrm>
              <a:off x="1824" y="1824"/>
              <a:ext cx="0" cy="206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16" name="Line 16"/>
            <p:cNvSpPr>
              <a:spLocks noChangeShapeType="1"/>
            </p:cNvSpPr>
            <p:nvPr/>
          </p:nvSpPr>
          <p:spPr bwMode="auto">
            <a:xfrm>
              <a:off x="4896" y="1824"/>
              <a:ext cx="0" cy="20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17" name="Line 17"/>
            <p:cNvSpPr>
              <a:spLocks noChangeShapeType="1"/>
            </p:cNvSpPr>
            <p:nvPr/>
          </p:nvSpPr>
          <p:spPr bwMode="auto">
            <a:xfrm>
              <a:off x="2208" y="1824"/>
              <a:ext cx="0" cy="20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18" name="Line 18"/>
            <p:cNvSpPr>
              <a:spLocks noChangeShapeType="1"/>
            </p:cNvSpPr>
            <p:nvPr/>
          </p:nvSpPr>
          <p:spPr bwMode="auto">
            <a:xfrm>
              <a:off x="2592" y="1824"/>
              <a:ext cx="0" cy="20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19" name="Line 19"/>
            <p:cNvSpPr>
              <a:spLocks noChangeShapeType="1"/>
            </p:cNvSpPr>
            <p:nvPr/>
          </p:nvSpPr>
          <p:spPr bwMode="auto">
            <a:xfrm>
              <a:off x="2976" y="1824"/>
              <a:ext cx="0" cy="20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20" name="Line 20"/>
            <p:cNvSpPr>
              <a:spLocks noChangeShapeType="1"/>
            </p:cNvSpPr>
            <p:nvPr/>
          </p:nvSpPr>
          <p:spPr bwMode="auto">
            <a:xfrm>
              <a:off x="3360" y="1824"/>
              <a:ext cx="0" cy="20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21" name="Line 21"/>
            <p:cNvSpPr>
              <a:spLocks noChangeShapeType="1"/>
            </p:cNvSpPr>
            <p:nvPr/>
          </p:nvSpPr>
          <p:spPr bwMode="auto">
            <a:xfrm>
              <a:off x="3744" y="1824"/>
              <a:ext cx="0" cy="20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22" name="Line 22"/>
            <p:cNvSpPr>
              <a:spLocks noChangeShapeType="1"/>
            </p:cNvSpPr>
            <p:nvPr/>
          </p:nvSpPr>
          <p:spPr bwMode="auto">
            <a:xfrm>
              <a:off x="4128" y="1824"/>
              <a:ext cx="0" cy="20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23" name="Line 23"/>
            <p:cNvSpPr>
              <a:spLocks noChangeShapeType="1"/>
            </p:cNvSpPr>
            <p:nvPr/>
          </p:nvSpPr>
          <p:spPr bwMode="auto">
            <a:xfrm>
              <a:off x="4512" y="1824"/>
              <a:ext cx="0" cy="20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24" name="Line 24"/>
            <p:cNvSpPr>
              <a:spLocks noChangeShapeType="1"/>
            </p:cNvSpPr>
            <p:nvPr/>
          </p:nvSpPr>
          <p:spPr bwMode="auto">
            <a:xfrm>
              <a:off x="2208" y="2016"/>
              <a:ext cx="384" cy="240"/>
            </a:xfrm>
            <a:prstGeom prst="line">
              <a:avLst/>
            </a:prstGeom>
            <a:noFill/>
            <a:ln w="762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25" name="Line 25"/>
            <p:cNvSpPr>
              <a:spLocks noChangeShapeType="1"/>
            </p:cNvSpPr>
            <p:nvPr/>
          </p:nvSpPr>
          <p:spPr bwMode="auto">
            <a:xfrm flipV="1">
              <a:off x="2592" y="2112"/>
              <a:ext cx="384" cy="144"/>
            </a:xfrm>
            <a:prstGeom prst="line">
              <a:avLst/>
            </a:prstGeom>
            <a:noFill/>
            <a:ln w="762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26" name="Line 26"/>
            <p:cNvSpPr>
              <a:spLocks noChangeShapeType="1"/>
            </p:cNvSpPr>
            <p:nvPr/>
          </p:nvSpPr>
          <p:spPr bwMode="auto">
            <a:xfrm>
              <a:off x="2976" y="2112"/>
              <a:ext cx="384" cy="480"/>
            </a:xfrm>
            <a:prstGeom prst="line">
              <a:avLst/>
            </a:prstGeom>
            <a:noFill/>
            <a:ln w="762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27" name="Line 27"/>
            <p:cNvSpPr>
              <a:spLocks noChangeShapeType="1"/>
            </p:cNvSpPr>
            <p:nvPr/>
          </p:nvSpPr>
          <p:spPr bwMode="auto">
            <a:xfrm>
              <a:off x="3360" y="2592"/>
              <a:ext cx="384" cy="720"/>
            </a:xfrm>
            <a:prstGeom prst="line">
              <a:avLst/>
            </a:prstGeom>
            <a:noFill/>
            <a:ln w="762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28" name="Line 28"/>
            <p:cNvSpPr>
              <a:spLocks noChangeShapeType="1"/>
            </p:cNvSpPr>
            <p:nvPr/>
          </p:nvSpPr>
          <p:spPr bwMode="auto">
            <a:xfrm flipV="1">
              <a:off x="3744" y="3168"/>
              <a:ext cx="384" cy="144"/>
            </a:xfrm>
            <a:prstGeom prst="line">
              <a:avLst/>
            </a:prstGeom>
            <a:noFill/>
            <a:ln w="762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29" name="Line 29"/>
            <p:cNvSpPr>
              <a:spLocks noChangeShapeType="1"/>
            </p:cNvSpPr>
            <p:nvPr/>
          </p:nvSpPr>
          <p:spPr bwMode="auto">
            <a:xfrm>
              <a:off x="4128" y="3168"/>
              <a:ext cx="384" cy="0"/>
            </a:xfrm>
            <a:prstGeom prst="line">
              <a:avLst/>
            </a:prstGeom>
            <a:noFill/>
            <a:ln w="762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30" name="Line 30"/>
            <p:cNvSpPr>
              <a:spLocks noChangeShapeType="1"/>
            </p:cNvSpPr>
            <p:nvPr/>
          </p:nvSpPr>
          <p:spPr bwMode="auto">
            <a:xfrm>
              <a:off x="4512" y="3168"/>
              <a:ext cx="384" cy="720"/>
            </a:xfrm>
            <a:prstGeom prst="line">
              <a:avLst/>
            </a:prstGeom>
            <a:noFill/>
            <a:ln w="762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31" name="Text Box 31"/>
            <p:cNvSpPr txBox="1">
              <a:spLocks noChangeArrowheads="1"/>
            </p:cNvSpPr>
            <p:nvPr/>
          </p:nvSpPr>
          <p:spPr bwMode="auto">
            <a:xfrm>
              <a:off x="3792" y="2448"/>
              <a:ext cx="1396" cy="612"/>
            </a:xfrm>
            <a:prstGeom prst="rect">
              <a:avLst/>
            </a:prstGeom>
            <a:solidFill>
              <a:srgbClr val="CC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b="1">
                  <a:latin typeface="Arial" charset="0"/>
                </a:rPr>
                <a:t>The percentage of </a:t>
              </a:r>
            </a:p>
            <a:p>
              <a:r>
                <a:rPr lang="en-US" sz="1800" b="1">
                  <a:latin typeface="Arial" charset="0"/>
                </a:rPr>
                <a:t>lefties sharply</a:t>
              </a:r>
            </a:p>
            <a:p>
              <a:r>
                <a:rPr lang="en-US" sz="1800" b="1">
                  <a:latin typeface="Arial" charset="0"/>
                </a:rPr>
                <a:t>declines with age</a:t>
              </a:r>
              <a:endParaRPr lang="en-US"/>
            </a:p>
          </p:txBody>
        </p:sp>
        <p:sp>
          <p:nvSpPr>
            <p:cNvPr id="102432" name="Text Box 32"/>
            <p:cNvSpPr txBox="1">
              <a:spLocks noChangeArrowheads="1"/>
            </p:cNvSpPr>
            <p:nvPr/>
          </p:nvSpPr>
          <p:spPr bwMode="auto">
            <a:xfrm>
              <a:off x="2054" y="3912"/>
              <a:ext cx="3396" cy="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b="1">
                  <a:latin typeface="Arial" charset="0"/>
                </a:rPr>
                <a:t>10      20      30      40     50      60      70     80      90</a:t>
              </a:r>
            </a:p>
          </p:txBody>
        </p:sp>
        <p:sp>
          <p:nvSpPr>
            <p:cNvPr id="102433" name="Text Box 33"/>
            <p:cNvSpPr txBox="1">
              <a:spLocks noChangeArrowheads="1"/>
            </p:cNvSpPr>
            <p:nvPr/>
          </p:nvSpPr>
          <p:spPr bwMode="auto">
            <a:xfrm>
              <a:off x="2976" y="4070"/>
              <a:ext cx="1067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b="1">
                  <a:latin typeface="Arial" charset="0"/>
                </a:rPr>
                <a:t>Age in years</a:t>
              </a:r>
            </a:p>
          </p:txBody>
        </p:sp>
        <p:sp>
          <p:nvSpPr>
            <p:cNvPr id="102434" name="Text Box 34"/>
            <p:cNvSpPr txBox="1">
              <a:spLocks noChangeArrowheads="1"/>
            </p:cNvSpPr>
            <p:nvPr/>
          </p:nvSpPr>
          <p:spPr bwMode="auto">
            <a:xfrm>
              <a:off x="1430" y="1873"/>
              <a:ext cx="404" cy="2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800" b="1">
                  <a:latin typeface="Arial" charset="0"/>
                </a:rPr>
                <a:t>14%</a:t>
              </a:r>
            </a:p>
            <a:p>
              <a:pPr>
                <a:lnSpc>
                  <a:spcPct val="150000"/>
                </a:lnSpc>
              </a:pPr>
              <a:r>
                <a:rPr lang="en-US" sz="1800" b="1">
                  <a:latin typeface="Arial" charset="0"/>
                </a:rPr>
                <a:t> 12</a:t>
              </a:r>
            </a:p>
            <a:p>
              <a:pPr>
                <a:lnSpc>
                  <a:spcPct val="150000"/>
                </a:lnSpc>
              </a:pPr>
              <a:r>
                <a:rPr lang="en-US" sz="1800" b="1">
                  <a:latin typeface="Arial" charset="0"/>
                </a:rPr>
                <a:t> 10</a:t>
              </a:r>
            </a:p>
            <a:p>
              <a:pPr>
                <a:lnSpc>
                  <a:spcPct val="150000"/>
                </a:lnSpc>
              </a:pPr>
              <a:r>
                <a:rPr lang="en-US" sz="1800" b="1">
                  <a:latin typeface="Arial" charset="0"/>
                </a:rPr>
                <a:t>  8</a:t>
              </a:r>
            </a:p>
            <a:p>
              <a:pPr>
                <a:lnSpc>
                  <a:spcPct val="150000"/>
                </a:lnSpc>
              </a:pPr>
              <a:r>
                <a:rPr lang="en-US" sz="1800" b="1">
                  <a:latin typeface="Arial" charset="0"/>
                </a:rPr>
                <a:t>  6</a:t>
              </a:r>
            </a:p>
            <a:p>
              <a:pPr>
                <a:lnSpc>
                  <a:spcPct val="150000"/>
                </a:lnSpc>
              </a:pPr>
              <a:r>
                <a:rPr lang="en-US" sz="1800" b="1">
                  <a:latin typeface="Arial" charset="0"/>
                </a:rPr>
                <a:t>  4</a:t>
              </a:r>
            </a:p>
            <a:p>
              <a:pPr>
                <a:lnSpc>
                  <a:spcPct val="150000"/>
                </a:lnSpc>
              </a:pPr>
              <a:r>
                <a:rPr lang="en-US" sz="1800" b="1">
                  <a:latin typeface="Arial" charset="0"/>
                </a:rPr>
                <a:t>  2</a:t>
              </a:r>
            </a:p>
            <a:p>
              <a:pPr>
                <a:lnSpc>
                  <a:spcPct val="150000"/>
                </a:lnSpc>
              </a:pPr>
              <a:r>
                <a:rPr lang="en-US" sz="1800" b="1">
                  <a:latin typeface="Arial" charset="0"/>
                </a:rPr>
                <a:t>  0</a:t>
              </a:r>
            </a:p>
          </p:txBody>
        </p:sp>
        <p:sp>
          <p:nvSpPr>
            <p:cNvPr id="102435" name="Text Box 35"/>
            <p:cNvSpPr txBox="1">
              <a:spLocks noChangeArrowheads="1"/>
            </p:cNvSpPr>
            <p:nvPr/>
          </p:nvSpPr>
          <p:spPr bwMode="auto">
            <a:xfrm>
              <a:off x="144" y="1872"/>
              <a:ext cx="1343" cy="4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en-US" sz="2000" b="1">
                  <a:latin typeface="Arial" charset="0"/>
                </a:rPr>
                <a:t>Percentage of</a:t>
              </a:r>
            </a:p>
            <a:p>
              <a:pPr algn="r"/>
              <a:r>
                <a:rPr lang="en-US" sz="2000" b="1">
                  <a:latin typeface="Arial" charset="0"/>
                </a:rPr>
                <a:t>left-handedness</a:t>
              </a:r>
              <a:endParaRPr lang="en-US"/>
            </a:p>
          </p:txBody>
        </p:sp>
      </p:grpSp>
      <p:pic>
        <p:nvPicPr>
          <p:cNvPr id="102437" name="Picture 37" descr="myersinmodules7ecover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0" y="152400"/>
            <a:ext cx="1371600" cy="16113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7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7137400" cy="1143000"/>
          </a:xfrm>
          <a:noFill/>
          <a:ln/>
        </p:spPr>
        <p:txBody>
          <a:bodyPr/>
          <a:lstStyle/>
          <a:p>
            <a:r>
              <a:rPr lang="en-US" altLang="en-US" sz="4400">
                <a:solidFill>
                  <a:srgbClr val="6600CC"/>
                </a:solidFill>
              </a:rPr>
              <a:t>Brain Structures and their Functions</a:t>
            </a:r>
            <a:endParaRPr lang="en-US" altLang="en-US" sz="3600"/>
          </a:p>
        </p:txBody>
      </p:sp>
      <p:pic>
        <p:nvPicPr>
          <p:cNvPr id="103428" name="Picture 4" descr="figure 02-2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52600"/>
            <a:ext cx="9144000" cy="4902200"/>
          </a:xfrm>
          <a:prstGeom prst="rect">
            <a:avLst/>
          </a:prstGeom>
          <a:noFill/>
        </p:spPr>
      </p:pic>
      <p:pic>
        <p:nvPicPr>
          <p:cNvPr id="103429" name="Picture 5" descr="myersinmodules7ecover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152400"/>
            <a:ext cx="1371600" cy="16113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6985000" cy="1143000"/>
          </a:xfrm>
        </p:spPr>
        <p:txBody>
          <a:bodyPr/>
          <a:lstStyle/>
          <a:p>
            <a:r>
              <a:rPr lang="en-US" altLang="en-US" sz="5400">
                <a:solidFill>
                  <a:srgbClr val="6600CC"/>
                </a:solidFill>
              </a:rPr>
              <a:t>The Brain</a:t>
            </a:r>
            <a:endParaRPr lang="en-US" altLang="en-US">
              <a:solidFill>
                <a:srgbClr val="6600CC"/>
              </a:solidFill>
            </a:endParaRP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52600"/>
            <a:ext cx="9144000" cy="455295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kumimoji="0" lang="en-US" altLang="en-US" sz="2800">
                <a:solidFill>
                  <a:srgbClr val="6600CC"/>
                </a:solidFill>
              </a:rPr>
              <a:t>CT (computed tomography) Scan</a:t>
            </a:r>
            <a:endParaRPr kumimoji="0" lang="en-US" altLang="en-US" sz="2800"/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kumimoji="0" lang="en-US" altLang="en-US" sz="2400"/>
              <a:t>a series of x-ray photographs taken from different angles and combined by computer into a composite representation of a slice through the body; also called CAT scan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kumimoji="0" lang="en-US" altLang="en-US" sz="2800">
                <a:solidFill>
                  <a:srgbClr val="6600CC"/>
                </a:solidFill>
              </a:rPr>
              <a:t>PET (positron emission tomography) Scan</a:t>
            </a:r>
            <a:r>
              <a:rPr kumimoji="0" lang="en-US" altLang="en-US" sz="2800"/>
              <a:t> 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kumimoji="0" lang="en-US" altLang="en-US" sz="2400"/>
              <a:t>a visual display of brain activity that detects where a radioactive form of glucose goes while the brain performs a given task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kumimoji="0" lang="en-US" altLang="en-US" sz="2800">
                <a:solidFill>
                  <a:srgbClr val="6600CC"/>
                </a:solidFill>
              </a:rPr>
              <a:t>MRI (magnetic resonance imaging</a:t>
            </a:r>
            <a:r>
              <a:rPr kumimoji="0" lang="en-US" altLang="en-US" sz="2800"/>
              <a:t>) 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kumimoji="0" lang="en-US" altLang="en-US" sz="2400"/>
              <a:t>a technique that uses magnetic fields and radio waves to produce computer-generated images that distinguish among different types of soft tissue; allows us to see structures within the brain</a:t>
            </a:r>
          </a:p>
        </p:txBody>
      </p:sp>
      <p:pic>
        <p:nvPicPr>
          <p:cNvPr id="57351" name="Picture 7" descr="myersinmodules7ecover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0" y="152400"/>
            <a:ext cx="1371600" cy="16113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6985000" cy="1143000"/>
          </a:xfrm>
        </p:spPr>
        <p:txBody>
          <a:bodyPr/>
          <a:lstStyle/>
          <a:p>
            <a:r>
              <a:rPr lang="en-US" altLang="en-US" sz="4800">
                <a:solidFill>
                  <a:srgbClr val="6600CC"/>
                </a:solidFill>
              </a:rPr>
              <a:t>PET Scan</a:t>
            </a:r>
            <a:endParaRPr lang="en-US" altLang="en-US" sz="4400">
              <a:solidFill>
                <a:srgbClr val="6600CC"/>
              </a:solidFill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057400"/>
            <a:ext cx="8534400" cy="4552950"/>
          </a:xfrm>
        </p:spPr>
        <p:txBody>
          <a:bodyPr/>
          <a:lstStyle/>
          <a:p>
            <a:endParaRPr kumimoji="0" lang="en-US" altLang="en-US"/>
          </a:p>
        </p:txBody>
      </p:sp>
      <p:pic>
        <p:nvPicPr>
          <p:cNvPr id="25605" name="Picture 5" descr="2-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981200"/>
            <a:ext cx="7315200" cy="4538663"/>
          </a:xfrm>
          <a:prstGeom prst="rect">
            <a:avLst/>
          </a:prstGeom>
          <a:noFill/>
        </p:spPr>
      </p:pic>
      <p:pic>
        <p:nvPicPr>
          <p:cNvPr id="25608" name="Picture 8" descr="myersinmodules7ecover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152400"/>
            <a:ext cx="1371600" cy="16113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6985000" cy="1143000"/>
          </a:xfrm>
        </p:spPr>
        <p:txBody>
          <a:bodyPr/>
          <a:lstStyle/>
          <a:p>
            <a:r>
              <a:rPr lang="en-US" altLang="en-US" sz="4800">
                <a:solidFill>
                  <a:srgbClr val="6600CC"/>
                </a:solidFill>
              </a:rPr>
              <a:t>MRI Scan</a:t>
            </a:r>
            <a:endParaRPr lang="en-US" altLang="en-US" sz="4400">
              <a:solidFill>
                <a:srgbClr val="6600CC"/>
              </a:solidFill>
            </a:endParaRP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057400"/>
            <a:ext cx="8534400" cy="4552950"/>
          </a:xfrm>
        </p:spPr>
        <p:txBody>
          <a:bodyPr/>
          <a:lstStyle/>
          <a:p>
            <a:endParaRPr kumimoji="0" lang="en-US" altLang="en-US"/>
          </a:p>
        </p:txBody>
      </p:sp>
      <p:pic>
        <p:nvPicPr>
          <p:cNvPr id="69636" name="Picture 4" descr="2-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981200"/>
            <a:ext cx="8229600" cy="4654550"/>
          </a:xfrm>
          <a:prstGeom prst="rect">
            <a:avLst/>
          </a:prstGeom>
          <a:noFill/>
        </p:spPr>
      </p:pic>
      <p:pic>
        <p:nvPicPr>
          <p:cNvPr id="69639" name="Picture 7" descr="myersinmodules7ecover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152400"/>
            <a:ext cx="1371600" cy="16113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6985000" cy="1143000"/>
          </a:xfrm>
        </p:spPr>
        <p:txBody>
          <a:bodyPr/>
          <a:lstStyle/>
          <a:p>
            <a:r>
              <a:rPr lang="en-US" altLang="en-US" sz="5400">
                <a:solidFill>
                  <a:srgbClr val="6600CC"/>
                </a:solidFill>
              </a:rPr>
              <a:t>The Brain</a:t>
            </a:r>
            <a:endParaRPr lang="en-US" altLang="en-US" sz="4400">
              <a:solidFill>
                <a:srgbClr val="6600CC"/>
              </a:solidFill>
            </a:endParaRP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8229600" cy="409575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kumimoji="0" lang="en-US" altLang="en-US">
                <a:solidFill>
                  <a:srgbClr val="6600CC"/>
                </a:solidFill>
              </a:rPr>
              <a:t>Brainstem</a:t>
            </a:r>
            <a:r>
              <a:rPr kumimoji="0" lang="en-US" altLang="en-US" sz="2800">
                <a:solidFill>
                  <a:srgbClr val="6600CC"/>
                </a:solidFill>
              </a:rPr>
              <a:t> </a:t>
            </a:r>
          </a:p>
          <a:p>
            <a:pPr lvl="1">
              <a:buFont typeface="Wingdings" pitchFamily="2" charset="2"/>
              <a:buChar char="§"/>
            </a:pPr>
            <a:r>
              <a:rPr kumimoji="0" lang="en-US" altLang="en-US"/>
              <a:t>the oldest part and central core of the brain, beginning where the spinal cord swells as it enters the skull</a:t>
            </a:r>
          </a:p>
          <a:p>
            <a:pPr lvl="1">
              <a:buFont typeface="Wingdings" pitchFamily="2" charset="2"/>
              <a:buChar char="§"/>
            </a:pPr>
            <a:r>
              <a:rPr kumimoji="0" lang="en-US" altLang="en-US"/>
              <a:t>responsible for automatic survival functions</a:t>
            </a:r>
            <a:endParaRPr kumimoji="0" lang="en-US" altLang="en-US" sz="2400"/>
          </a:p>
          <a:p>
            <a:pPr>
              <a:buFont typeface="Wingdings" pitchFamily="2" charset="2"/>
              <a:buChar char="§"/>
            </a:pPr>
            <a:r>
              <a:rPr kumimoji="0" lang="en-US" altLang="en-US">
                <a:solidFill>
                  <a:srgbClr val="6600CC"/>
                </a:solidFill>
              </a:rPr>
              <a:t>Medulla [muh-DUL-uh]</a:t>
            </a:r>
            <a:r>
              <a:rPr kumimoji="0" lang="en-US" altLang="en-US" sz="2800"/>
              <a:t> </a:t>
            </a:r>
          </a:p>
          <a:p>
            <a:pPr lvl="1">
              <a:buFont typeface="Wingdings" pitchFamily="2" charset="2"/>
              <a:buChar char="§"/>
            </a:pPr>
            <a:r>
              <a:rPr kumimoji="0" lang="en-US" altLang="en-US"/>
              <a:t>base of the brainstem</a:t>
            </a:r>
          </a:p>
          <a:p>
            <a:pPr lvl="1">
              <a:buFont typeface="Wingdings" pitchFamily="2" charset="2"/>
              <a:buChar char="§"/>
            </a:pPr>
            <a:r>
              <a:rPr kumimoji="0" lang="en-US" altLang="en-US"/>
              <a:t>controls heartbeat and breathing</a:t>
            </a:r>
            <a:endParaRPr kumimoji="0" lang="en-US" altLang="en-US" sz="2400"/>
          </a:p>
        </p:txBody>
      </p:sp>
      <p:pic>
        <p:nvPicPr>
          <p:cNvPr id="77829" name="Picture 5" descr="myersinmodules7ecover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0" y="152400"/>
            <a:ext cx="1371600" cy="16113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6985000" cy="1143000"/>
          </a:xfrm>
        </p:spPr>
        <p:txBody>
          <a:bodyPr/>
          <a:lstStyle/>
          <a:p>
            <a:r>
              <a:rPr lang="en-US" altLang="en-US" sz="5400">
                <a:solidFill>
                  <a:srgbClr val="6600CC"/>
                </a:solidFill>
              </a:rPr>
              <a:t>The Brain</a:t>
            </a:r>
            <a:endParaRPr lang="en-US" altLang="en-US" sz="4400">
              <a:solidFill>
                <a:srgbClr val="6600CC"/>
              </a:solidFill>
            </a:endParaRPr>
          </a:p>
        </p:txBody>
      </p:sp>
      <p:pic>
        <p:nvPicPr>
          <p:cNvPr id="78852" name="Picture 4" descr="figure 02-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28800"/>
            <a:ext cx="9144000" cy="5029200"/>
          </a:xfrm>
          <a:prstGeom prst="rect">
            <a:avLst/>
          </a:prstGeom>
          <a:noFill/>
        </p:spPr>
      </p:pic>
      <p:pic>
        <p:nvPicPr>
          <p:cNvPr id="78853" name="Picture 5" descr="myersinmodules7ecover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152400"/>
            <a:ext cx="1371600" cy="16113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6985000" cy="1143000"/>
          </a:xfrm>
        </p:spPr>
        <p:txBody>
          <a:bodyPr/>
          <a:lstStyle/>
          <a:p>
            <a:r>
              <a:rPr lang="en-US" altLang="en-US" sz="5400">
                <a:solidFill>
                  <a:srgbClr val="6600CC"/>
                </a:solidFill>
              </a:rPr>
              <a:t>The Brain</a:t>
            </a:r>
            <a:endParaRPr lang="en-US" altLang="en-US" sz="4400">
              <a:solidFill>
                <a:srgbClr val="6600CC"/>
              </a:solidFill>
            </a:endParaRP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057400"/>
            <a:ext cx="8153400" cy="455295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kumimoji="0" lang="en-US" altLang="en-US">
                <a:solidFill>
                  <a:srgbClr val="6600CC"/>
                </a:solidFill>
              </a:rPr>
              <a:t>Reticular Formation</a:t>
            </a:r>
            <a:endParaRPr kumimoji="0" lang="en-US" altLang="en-US"/>
          </a:p>
          <a:p>
            <a:pPr lvl="1">
              <a:buFont typeface="Wingdings" pitchFamily="2" charset="2"/>
              <a:buChar char="§"/>
            </a:pPr>
            <a:r>
              <a:rPr kumimoji="0" lang="en-US" altLang="en-US"/>
              <a:t>a nerve network in the brainstem that plays an important role in controlling arousal</a:t>
            </a:r>
            <a:endParaRPr kumimoji="0" lang="en-US" altLang="en-US" sz="3200"/>
          </a:p>
          <a:p>
            <a:pPr>
              <a:buFont typeface="Wingdings" pitchFamily="2" charset="2"/>
              <a:buChar char="§"/>
            </a:pPr>
            <a:r>
              <a:rPr kumimoji="0" lang="en-US" altLang="en-US">
                <a:solidFill>
                  <a:srgbClr val="6600CC"/>
                </a:solidFill>
              </a:rPr>
              <a:t>Thalamus [THAL-uh-muss]</a:t>
            </a:r>
            <a:r>
              <a:rPr kumimoji="0" lang="en-US" altLang="en-US"/>
              <a:t> </a:t>
            </a:r>
          </a:p>
          <a:p>
            <a:pPr lvl="1">
              <a:buFont typeface="Wingdings" pitchFamily="2" charset="2"/>
              <a:buChar char="§"/>
            </a:pPr>
            <a:r>
              <a:rPr kumimoji="0" lang="en-US" altLang="en-US"/>
              <a:t>the brain’s sensory switchboard, located on top of the brainstem</a:t>
            </a:r>
          </a:p>
          <a:p>
            <a:pPr lvl="1">
              <a:buFont typeface="Wingdings" pitchFamily="2" charset="2"/>
              <a:buChar char="§"/>
            </a:pPr>
            <a:r>
              <a:rPr kumimoji="0" lang="en-US" altLang="en-US"/>
              <a:t>it directs messages to the sensory receiving areas in the cortex and transmits replies to the cerebellum and medulla</a:t>
            </a:r>
            <a:endParaRPr kumimoji="0" lang="en-US" altLang="en-US" sz="3600"/>
          </a:p>
        </p:txBody>
      </p:sp>
      <p:pic>
        <p:nvPicPr>
          <p:cNvPr id="79877" name="Picture 5" descr="myersinmodules7ecover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0" y="152400"/>
            <a:ext cx="1371600" cy="16113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Contemporary Portrait">
  <a:themeElements>
    <a:clrScheme name="Contemporary Portrait 2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Contemporary Portrait">
      <a:majorFont>
        <a:latin typeface="Arial Black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ontemporary Portrait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Designs\Contemporary Portrait.pot</Template>
  <TotalTime>1332</TotalTime>
  <Words>835</Words>
  <Application>Microsoft PowerPoint</Application>
  <PresentationFormat>On-screen Show (4:3)</PresentationFormat>
  <Paragraphs>144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Times New Roman</vt:lpstr>
      <vt:lpstr>Arial Black</vt:lpstr>
      <vt:lpstr>Tahoma</vt:lpstr>
      <vt:lpstr>Monotype Sorts</vt:lpstr>
      <vt:lpstr>Arial</vt:lpstr>
      <vt:lpstr>Wingdings</vt:lpstr>
      <vt:lpstr>Contemporary Portrait</vt:lpstr>
      <vt:lpstr>Myers PSYCHOLOGY     Seventh Edition in Modules</vt:lpstr>
      <vt:lpstr>The Brain</vt:lpstr>
      <vt:lpstr>Electroencephalogram (EEG)</vt:lpstr>
      <vt:lpstr>The Brain</vt:lpstr>
      <vt:lpstr>PET Scan</vt:lpstr>
      <vt:lpstr>MRI Scan</vt:lpstr>
      <vt:lpstr>The Brain</vt:lpstr>
      <vt:lpstr>The Brain</vt:lpstr>
      <vt:lpstr>The Brain</vt:lpstr>
      <vt:lpstr>The Brain</vt:lpstr>
      <vt:lpstr>The Brain</vt:lpstr>
      <vt:lpstr>The Brain</vt:lpstr>
      <vt:lpstr>The Limbic System</vt:lpstr>
      <vt:lpstr>The Limbic System</vt:lpstr>
      <vt:lpstr>The Cerebral Cortex</vt:lpstr>
      <vt:lpstr>The Cerebral Cortex</vt:lpstr>
      <vt:lpstr>The Cerebral Cortex</vt:lpstr>
      <vt:lpstr>The Cerebral Cortex</vt:lpstr>
      <vt:lpstr>The Cerebral Cortex</vt:lpstr>
      <vt:lpstr>The Cerebral Cortex</vt:lpstr>
      <vt:lpstr>Visual and Auditory Cortex</vt:lpstr>
      <vt:lpstr>Association Areas</vt:lpstr>
      <vt:lpstr>The Cerebral Cortex</vt:lpstr>
      <vt:lpstr>Specialization and Integration</vt:lpstr>
      <vt:lpstr>Specialization and Integration</vt:lpstr>
      <vt:lpstr>Brain Reorganization</vt:lpstr>
      <vt:lpstr>Our Divided Brain</vt:lpstr>
      <vt:lpstr>Our Divided Brain</vt:lpstr>
      <vt:lpstr>Split Brain</vt:lpstr>
      <vt:lpstr>Split Brain</vt:lpstr>
      <vt:lpstr>Disappearing Southpaws</vt:lpstr>
      <vt:lpstr>Brain Structures and their Functions</vt:lpstr>
    </vt:vector>
  </TitlesOfParts>
  <Company>Dell Computer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Psychology</dc:title>
  <dc:creator>Preferred Customer</dc:creator>
  <cp:lastModifiedBy> </cp:lastModifiedBy>
  <cp:revision>68</cp:revision>
  <cp:lastPrinted>2000-01-19T13:19:42Z</cp:lastPrinted>
  <dcterms:created xsi:type="dcterms:W3CDTF">1998-07-07T15:26:24Z</dcterms:created>
  <dcterms:modified xsi:type="dcterms:W3CDTF">2008-12-08T17:44:48Z</dcterms:modified>
</cp:coreProperties>
</file>